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95" r:id="rId34"/>
    <p:sldId id="287" r:id="rId35"/>
    <p:sldId id="296" r:id="rId36"/>
    <p:sldId id="288" r:id="rId37"/>
    <p:sldId id="289" r:id="rId38"/>
    <p:sldId id="290" r:id="rId39"/>
    <p:sldId id="291" r:id="rId40"/>
    <p:sldId id="292" r:id="rId41"/>
    <p:sldId id="293" r:id="rId4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484313" y="900113"/>
            <a:ext cx="4586287" cy="3438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6638" cy="5037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054C6483-6282-4D2C-B812-B32E7A5D59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6BD614-E7F3-48C4-A9F1-4BA6011B1E89}" type="slidenum">
              <a:rPr lang="ru-RU"/>
              <a:pPr/>
              <a:t>1</a:t>
            </a:fld>
            <a:endParaRPr lang="ru-R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7427F1-696E-45B2-AD74-72B9DBAE683E}" type="slidenum">
              <a:rPr lang="ru-RU"/>
              <a:pPr/>
              <a:t>10</a:t>
            </a:fld>
            <a:endParaRPr lang="ru-R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D922E6-218D-484F-8864-4780A8A4A4E9}" type="slidenum">
              <a:rPr lang="ru-RU"/>
              <a:pPr/>
              <a:t>11</a:t>
            </a:fld>
            <a:endParaRPr lang="ru-R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BCADED-01C5-4B0B-BE1C-9A40A991D3C0}" type="slidenum">
              <a:rPr lang="ru-RU"/>
              <a:pPr/>
              <a:t>12</a:t>
            </a:fld>
            <a:endParaRPr lang="ru-RU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1F6612-BF60-4309-AC27-88A2E477DF4D}" type="slidenum">
              <a:rPr lang="ru-RU"/>
              <a:pPr/>
              <a:t>13</a:t>
            </a:fld>
            <a:endParaRPr lang="ru-RU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0C5CBD-DCD5-4592-A0A1-B60A5A82A416}" type="slidenum">
              <a:rPr lang="ru-RU"/>
              <a:pPr/>
              <a:t>14</a:t>
            </a:fld>
            <a:endParaRPr lang="ru-RU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B51AFE-14E1-40F0-B7F3-7286D231EEAF}" type="slidenum">
              <a:rPr lang="ru-RU"/>
              <a:pPr/>
              <a:t>15</a:t>
            </a:fld>
            <a:endParaRPr lang="ru-RU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6417FD-58D6-4168-9684-1F09895B99E0}" type="slidenum">
              <a:rPr lang="ru-RU"/>
              <a:pPr/>
              <a:t>16</a:t>
            </a:fld>
            <a:endParaRPr lang="ru-RU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CB6C37-803B-4887-8FA6-DFC61000A8AC}" type="slidenum">
              <a:rPr lang="ru-RU"/>
              <a:pPr/>
              <a:t>17</a:t>
            </a:fld>
            <a:endParaRPr lang="ru-R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F4F357-8B1E-4678-A012-B8F6AE1FF586}" type="slidenum">
              <a:rPr lang="ru-RU"/>
              <a:pPr/>
              <a:t>18</a:t>
            </a:fld>
            <a:endParaRPr lang="ru-R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7DF89-48F5-4DE5-A56C-83412D933C0B}" type="slidenum">
              <a:rPr lang="ru-RU"/>
              <a:pPr/>
              <a:t>19</a:t>
            </a:fld>
            <a:endParaRPr lang="ru-RU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CDBD95-4364-4123-B469-05D52695087E}" type="slidenum">
              <a:rPr lang="ru-RU"/>
              <a:pPr/>
              <a:t>2</a:t>
            </a:fld>
            <a:endParaRPr lang="ru-R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715E1-ECF3-4B8F-9A50-B9A43C8FD40C}" type="slidenum">
              <a:rPr lang="ru-RU"/>
              <a:pPr/>
              <a:t>20</a:t>
            </a:fld>
            <a:endParaRPr lang="ru-RU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5980DE-51CE-4FAB-9C4A-E984EB3BBA24}" type="slidenum">
              <a:rPr lang="ru-RU"/>
              <a:pPr/>
              <a:t>21</a:t>
            </a:fld>
            <a:endParaRPr lang="ru-RU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4A1EFC-DBCF-40BD-BAB9-72187F3C62F8}" type="slidenum">
              <a:rPr lang="ru-RU"/>
              <a:pPr/>
              <a:t>22</a:t>
            </a:fld>
            <a:endParaRPr lang="ru-RU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EF07C5-1EB3-49FC-82F0-D173309DD040}" type="slidenum">
              <a:rPr lang="ru-RU"/>
              <a:pPr/>
              <a:t>23</a:t>
            </a:fld>
            <a:endParaRPr lang="ru-RU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9D4329-2BF4-4659-AE12-8BEF09BB7CA0}" type="slidenum">
              <a:rPr lang="ru-RU"/>
              <a:pPr/>
              <a:t>24</a:t>
            </a:fld>
            <a:endParaRPr lang="ru-RU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5A2E9A-8EB4-46DB-ACF2-522040C91FDE}" type="slidenum">
              <a:rPr lang="ru-RU"/>
              <a:pPr/>
              <a:t>25</a:t>
            </a:fld>
            <a:endParaRPr lang="ru-RU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049075-6E72-4607-A0A9-E382D20BA78E}" type="slidenum">
              <a:rPr lang="ru-RU"/>
              <a:pPr/>
              <a:t>26</a:t>
            </a:fld>
            <a:endParaRPr lang="ru-RU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948063-C6E2-4255-A26E-BD0204B99158}" type="slidenum">
              <a:rPr lang="ru-RU"/>
              <a:pPr/>
              <a:t>27</a:t>
            </a:fld>
            <a:endParaRPr lang="ru-RU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C3F766-FAE8-4821-8E19-DF2389353F92}" type="slidenum">
              <a:rPr lang="ru-RU"/>
              <a:pPr/>
              <a:t>28</a:t>
            </a:fld>
            <a:endParaRPr lang="ru-RU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5FD899-64EA-4044-B783-72BD6EE43732}" type="slidenum">
              <a:rPr lang="ru-RU"/>
              <a:pPr/>
              <a:t>29</a:t>
            </a:fld>
            <a:endParaRPr lang="ru-RU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519814-939C-4DB2-9655-DC53043B4BB1}" type="slidenum">
              <a:rPr lang="ru-RU"/>
              <a:pPr/>
              <a:t>3</a:t>
            </a:fld>
            <a:endParaRPr lang="ru-RU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9E061-8B8B-4162-9299-A7F7C5B35E07}" type="slidenum">
              <a:rPr lang="ru-RU"/>
              <a:pPr/>
              <a:t>30</a:t>
            </a:fld>
            <a:endParaRPr lang="ru-R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9E061-8B8B-4162-9299-A7F7C5B35E07}" type="slidenum">
              <a:rPr lang="ru-RU"/>
              <a:pPr/>
              <a:t>31</a:t>
            </a:fld>
            <a:endParaRPr lang="ru-R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9E061-8B8B-4162-9299-A7F7C5B35E07}" type="slidenum">
              <a:rPr lang="ru-RU"/>
              <a:pPr/>
              <a:t>32</a:t>
            </a:fld>
            <a:endParaRPr lang="ru-R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9176C-C388-433A-94C9-0796DB01F35A}" type="slidenum">
              <a:rPr lang="ru-RU"/>
              <a:pPr/>
              <a:t>33</a:t>
            </a:fld>
            <a:endParaRPr lang="ru-RU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3629D5-6C5B-4FE6-ACC5-9ECC9BF30A47}" type="slidenum">
              <a:rPr lang="ru-RU"/>
              <a:pPr/>
              <a:t>34</a:t>
            </a:fld>
            <a:endParaRPr lang="ru-RU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3629D5-6C5B-4FE6-ACC5-9ECC9BF30A47}" type="slidenum">
              <a:rPr lang="ru-RU"/>
              <a:pPr/>
              <a:t>35</a:t>
            </a:fld>
            <a:endParaRPr lang="ru-RU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DA3FA7-FB47-47FB-8FC8-5B5F8085DB45}" type="slidenum">
              <a:rPr lang="ru-RU"/>
              <a:pPr/>
              <a:t>36</a:t>
            </a:fld>
            <a:endParaRPr lang="ru-RU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4689A4-2A65-48EF-BE60-8846F370C0B6}" type="slidenum">
              <a:rPr lang="ru-RU"/>
              <a:pPr/>
              <a:t>37</a:t>
            </a:fld>
            <a:endParaRPr lang="ru-RU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4C593D-738C-43A1-AB1D-54E475C94663}" type="slidenum">
              <a:rPr lang="ru-RU"/>
              <a:pPr/>
              <a:t>38</a:t>
            </a:fld>
            <a:endParaRPr lang="ru-RU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ED1C25-3F31-442F-A32D-11DBCFEC90A5}" type="slidenum">
              <a:rPr lang="ru-RU"/>
              <a:pPr/>
              <a:t>39</a:t>
            </a:fld>
            <a:endParaRPr lang="ru-RU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4DCF38-62EC-4255-A92B-564C8E6BFC1D}" type="slidenum">
              <a:rPr lang="ru-RU"/>
              <a:pPr/>
              <a:t>4</a:t>
            </a:fld>
            <a:endParaRPr lang="ru-RU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8B9C2-10B4-4737-ABBA-2C47BDC53293}" type="slidenum">
              <a:rPr lang="ru-RU"/>
              <a:pPr/>
              <a:t>40</a:t>
            </a:fld>
            <a:endParaRPr lang="ru-RU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8DB5CD-7CBB-4D8F-9372-1BC1E4FFE9E9}" type="slidenum">
              <a:rPr lang="ru-RU"/>
              <a:pPr/>
              <a:t>5</a:t>
            </a:fld>
            <a:endParaRPr lang="ru-RU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45762-1519-4EED-BFF5-67989709D10D}" type="slidenum">
              <a:rPr lang="ru-RU"/>
              <a:pPr/>
              <a:t>6</a:t>
            </a:fld>
            <a:endParaRPr lang="ru-RU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91BCC9-F692-40A8-88A9-431DF83D4C3D}" type="slidenum">
              <a:rPr lang="ru-RU"/>
              <a:pPr/>
              <a:t>7</a:t>
            </a:fld>
            <a:endParaRPr lang="ru-RU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680EDF-2A36-4537-B4EB-01C36DA1DC02}" type="slidenum">
              <a:rPr lang="ru-RU"/>
              <a:pPr/>
              <a:t>8</a:t>
            </a:fld>
            <a:endParaRPr lang="ru-RU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68DADA-95AF-412E-894F-FE463B57060B}" type="slidenum">
              <a:rPr lang="ru-RU"/>
              <a:pPr/>
              <a:t>9</a:t>
            </a:fld>
            <a:endParaRPr lang="ru-RU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4313" y="900113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26AF61-A098-4B09-AEC9-BAFAA33B5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2FC3BE-2179-46E5-84A2-9D353383A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B923A9-284F-4974-979E-B805890A5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4C373D-FFD4-4202-A3A9-C6068D284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4D8225-2868-483D-9400-747996BD5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24AFB3-714C-41EE-8126-E94815E8C9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800225"/>
            <a:ext cx="44592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4FB8B2-D774-433E-B3B1-77035EF44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EF0C67-0831-4531-BB22-D42592C07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3D82B4-657E-4289-9FDB-C446FB4C4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27CD3E-5D0C-4ED7-A42D-D2816EFB8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01AC07-53D1-4093-B900-F224975D8D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E30F19-64E7-42E9-8308-9732D55E0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37F9AF-D0BC-495E-9F68-845E05B4F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4788E0-4633-45D4-BF2D-142D25018C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576263"/>
            <a:ext cx="2266950" cy="5605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0037" cy="5605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474CF0-E11D-41BB-862C-D8B22FED92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76263"/>
            <a:ext cx="7196137" cy="717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00E761BF-3685-4E7D-9FA7-CF60F3EC05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18B3B-2C00-434F-8CFE-29EFCE518E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49068D-33DA-4CEE-A1DF-01F8D1AE0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030696-3E2A-4830-B477-25A9BDDED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9E475B-9C8B-479B-A505-6EFEF194BF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7FD8E5-288F-44B7-AD3A-71AEB1E1B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6FB8C4-5AB6-49B3-AE01-0415BB87D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9760A2-18DD-4AA5-99DA-7AC89CEDA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A1C41524-63F8-41E7-9B48-D5FCF1F573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76263"/>
            <a:ext cx="7196137" cy="717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00225"/>
            <a:ext cx="9069387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291E8E2A-D0F4-4C9F-926E-C41F37C37B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Лекция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00225"/>
            <a:ext cx="9072562" cy="4384675"/>
          </a:xfrm>
          <a:ln/>
        </p:spPr>
        <p:txBody>
          <a:bodyPr/>
          <a:lstStyle/>
          <a:p>
            <a:pPr marL="0" indent="10795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dirty="0"/>
          </a:p>
          <a:p>
            <a:pPr marL="0" indent="10795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dirty="0"/>
          </a:p>
          <a:p>
            <a:pPr marL="0" indent="10795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dirty="0"/>
          </a:p>
          <a:p>
            <a:pPr marL="0" indent="10795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dirty="0"/>
              <a:t>Методы </a:t>
            </a:r>
            <a:r>
              <a:rPr lang="ru-RU" dirty="0" smtClean="0"/>
              <a:t>опознавания и </a:t>
            </a:r>
          </a:p>
          <a:p>
            <a:pPr marL="0" indent="10795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dirty="0" smtClean="0"/>
              <a:t>подтверждения подлинности</a:t>
            </a:r>
          </a:p>
          <a:p>
            <a:pPr marL="0" indent="10795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dirty="0" smtClean="0"/>
              <a:t>в компьютерных системах</a:t>
            </a:r>
            <a:endParaRPr lang="ru-RU" dirty="0"/>
          </a:p>
          <a:p>
            <a:pPr marL="0" indent="10795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dirty="0"/>
          </a:p>
          <a:p>
            <a:pPr marL="431800" indent="-322263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9072562" cy="4384675"/>
          </a:xfrm>
          <a:ln/>
        </p:spPr>
        <p:txBody>
          <a:bodyPr tIns="42480"/>
          <a:lstStyle/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1. Простейшие методы модификации схемы простых паролей;</a:t>
            </a:r>
          </a:p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2. Ограничение времени ( или задержка) и числа попыток ввода пароля.</a:t>
            </a:r>
          </a:p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3. Методы «запрос-ответ»;</a:t>
            </a:r>
          </a:p>
          <a:p>
            <a:pPr marL="0" indent="0">
              <a:lnSpc>
                <a:spcPct val="87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 smtClean="0"/>
              <a:t>В </a:t>
            </a:r>
            <a:r>
              <a:rPr lang="ru-RU" sz="2200" dirty="0"/>
              <a:t>первом случае пользователю выдается список </a:t>
            </a:r>
            <a:r>
              <a:rPr lang="ru-RU" sz="2200" dirty="0" smtClean="0"/>
              <a:t>паролей («длинный пароль»). </a:t>
            </a:r>
            <a:r>
              <a:rPr lang="ru-RU" sz="2200" dirty="0"/>
              <a:t>При аутентификации система запрашивает у пользователя пароль, номер в списке которого определен по случайному закону. Длина и порядковый номер начального символа пароля тоже могут задаваться случайным образом.</a:t>
            </a:r>
          </a:p>
          <a:p>
            <a:pPr marL="0" indent="0">
              <a:lnSpc>
                <a:spcPct val="87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 smtClean="0"/>
              <a:t>При </a:t>
            </a:r>
            <a:r>
              <a:rPr lang="ru-RU" sz="2200" dirty="0"/>
              <a:t>использовании метода «запрос-ответ» система задает пользователю некоторые вопросы общего характера, правильные ответы на которые известны только конкретному пользователю.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Модификации схемы «Простой пароль»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655763"/>
            <a:ext cx="9072563" cy="5184775"/>
          </a:xfrm>
          <a:ln/>
        </p:spPr>
        <p:txBody>
          <a:bodyPr tIns="42480"/>
          <a:lstStyle/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4. Функциональные методы.</a:t>
            </a:r>
          </a:p>
          <a:p>
            <a:pPr marL="0" indent="0">
              <a:lnSpc>
                <a:spcPct val="87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Функциональные методы основаны на использовании специальной функции парольного преобразования . Это позволяет обеспечить возможность изменения (по некоторой формуле) паролей пользователя во времени</a:t>
            </a:r>
          </a:p>
          <a:p>
            <a:pPr marL="0" indent="0">
              <a:lnSpc>
                <a:spcPct val="87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Идея метода функционального преобразования состоит в периодическом изменении самой функции . Последнее достигается наличием в функциональном выражении динамически меняющихся параметров, например, функции от некоторой даты и времени. </a:t>
            </a:r>
          </a:p>
          <a:p>
            <a:pPr marL="0" indent="0">
              <a:lnSpc>
                <a:spcPct val="87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Пользователю сообщается исходный пароль, собственно функция и периодичность смены пароля. </a:t>
            </a:r>
          </a:p>
          <a:p>
            <a:pPr marL="0" indent="0">
              <a:lnSpc>
                <a:spcPct val="87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Нетрудно видеть, что паролями пользователя на заданных - периодах времени будут следующие: </a:t>
            </a:r>
            <a:r>
              <a:rPr lang="ru-RU" sz="2000" dirty="0" err="1"/>
              <a:t>x</a:t>
            </a:r>
            <a:r>
              <a:rPr lang="ru-RU" sz="2000" dirty="0"/>
              <a:t>, </a:t>
            </a:r>
            <a:r>
              <a:rPr lang="ru-RU" sz="2000" dirty="0" err="1"/>
              <a:t>f</a:t>
            </a:r>
            <a:r>
              <a:rPr lang="ru-RU" sz="2000" dirty="0"/>
              <a:t>(</a:t>
            </a:r>
            <a:r>
              <a:rPr lang="ru-RU" sz="2000" dirty="0" err="1"/>
              <a:t>x</a:t>
            </a:r>
            <a:r>
              <a:rPr lang="ru-RU" sz="2000" dirty="0"/>
              <a:t>),  </a:t>
            </a:r>
            <a:r>
              <a:rPr lang="ru-RU" sz="2000" dirty="0" err="1"/>
              <a:t>f</a:t>
            </a:r>
            <a:r>
              <a:rPr lang="ru-RU" sz="2000" dirty="0"/>
              <a:t>(</a:t>
            </a:r>
            <a:r>
              <a:rPr lang="ru-RU" sz="2000" dirty="0" err="1"/>
              <a:t>f</a:t>
            </a:r>
            <a:r>
              <a:rPr lang="ru-RU" sz="2000" dirty="0"/>
              <a:t>(</a:t>
            </a:r>
            <a:r>
              <a:rPr lang="ru-RU" sz="2000" dirty="0" err="1"/>
              <a:t>x</a:t>
            </a:r>
            <a:r>
              <a:rPr lang="ru-RU" sz="2000" dirty="0"/>
              <a:t>)),  ..., </a:t>
            </a:r>
            <a:r>
              <a:rPr lang="ru-RU" sz="2000" dirty="0" err="1"/>
              <a:t>f</a:t>
            </a:r>
            <a:r>
              <a:rPr lang="ru-RU" sz="2000" dirty="0"/>
              <a:t>(....</a:t>
            </a:r>
            <a:r>
              <a:rPr lang="ru-RU" sz="2000" dirty="0" err="1"/>
              <a:t>f</a:t>
            </a:r>
            <a:r>
              <a:rPr lang="ru-RU" sz="2000" dirty="0"/>
              <a:t>(</a:t>
            </a:r>
            <a:r>
              <a:rPr lang="ru-RU" sz="2000" dirty="0" err="1"/>
              <a:t>x</a:t>
            </a:r>
            <a:r>
              <a:rPr lang="ru-RU" sz="2000" dirty="0"/>
              <a:t>)...). </a:t>
            </a:r>
            <a:endParaRPr lang="ru-RU" sz="1800" dirty="0"/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1600" dirty="0"/>
              <a:t>исходный пароль - слово или число X, например число 31;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1600" dirty="0"/>
              <a:t>функция F(X), например, Y= (X mod100) • D+ W, где (X mod100) - операция взятия остатка от целочисленного деления Х на 100, D - текущий номер дня недели, </a:t>
            </a:r>
            <a:r>
              <a:rPr lang="ru-RU" sz="1600" dirty="0" err="1"/>
              <a:t>a</a:t>
            </a:r>
            <a:r>
              <a:rPr lang="ru-RU" sz="1600" dirty="0"/>
              <a:t> W - текущий номер недели в текущем месяце;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1600" dirty="0"/>
              <a:t>периодичность смены пароля, например каждый день, каждые три дня или каждую неделю.</a:t>
            </a:r>
          </a:p>
          <a:p>
            <a:pPr marL="0" indent="0">
              <a:lnSpc>
                <a:spcPct val="87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56" y="2136763"/>
            <a:ext cx="9072562" cy="4384675"/>
          </a:xfrm>
          <a:ln/>
        </p:spPr>
        <p:txBody>
          <a:bodyPr tIns="42480"/>
          <a:lstStyle/>
          <a:p>
            <a:pPr marL="0" indent="-322263">
              <a:lnSpc>
                <a:spcPct val="87000"/>
              </a:lnSpc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dirty="0"/>
              <a:t>5. Метод «рукопожатия» состоит в следующем. Функция парольного преобразования известна только пользователю и системе защиты. При входе в АС подсистема аутентификации генерирует случайную последовательность </a:t>
            </a:r>
            <a:r>
              <a:rPr lang="ru-RU" sz="2200" dirty="0" err="1"/>
              <a:t>x</a:t>
            </a:r>
            <a:r>
              <a:rPr lang="ru-RU" sz="2200" dirty="0"/>
              <a:t>, которая передается пользователю. Пользователь вычисляет результат функции </a:t>
            </a:r>
            <a:r>
              <a:rPr lang="ru-RU" sz="2200" dirty="0" err="1"/>
              <a:t>y=f</a:t>
            </a:r>
            <a:r>
              <a:rPr lang="ru-RU" sz="2200" dirty="0"/>
              <a:t>(</a:t>
            </a:r>
            <a:r>
              <a:rPr lang="ru-RU" sz="2200" dirty="0" err="1"/>
              <a:t>x</a:t>
            </a:r>
            <a:r>
              <a:rPr lang="ru-RU" sz="2200" dirty="0"/>
              <a:t>) и возвращает его в систему. Система сравнивает собственный вычисленный результат с полученным от пользователя. При совпадении указанных результатов подлинность пользователя считается доказанной.</a:t>
            </a:r>
          </a:p>
          <a:p>
            <a:pPr marL="0" indent="-322263">
              <a:lnSpc>
                <a:spcPct val="87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b="1" dirty="0"/>
              <a:t>Достоинством метода является то, что передача какой-либо информации, которой может воспользоваться злоумышленник, здесь сведена к минимуму. </a:t>
            </a:r>
          </a:p>
          <a:p>
            <a:pPr marL="863600" lvl="1" indent="-322263">
              <a:lnSpc>
                <a:spcPct val="87000"/>
              </a:lnSpc>
              <a:buClrTx/>
              <a:buSzPct val="7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dirty="0"/>
          </a:p>
          <a:p>
            <a:pPr marL="0" indent="109538">
              <a:lnSpc>
                <a:spcPct val="87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9072562" cy="4384675"/>
          </a:xfrm>
          <a:ln/>
        </p:spPr>
        <p:txBody>
          <a:bodyPr tIns="42480"/>
          <a:lstStyle/>
          <a:p>
            <a:pPr marL="431800" indent="-322263">
              <a:lnSpc>
                <a:spcPct val="87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dirty="0"/>
          </a:p>
          <a:p>
            <a:pPr marL="0" indent="109538">
              <a:lnSpc>
                <a:spcPct val="87000"/>
              </a:lnSpc>
              <a:buClrTx/>
              <a:buSz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dirty="0"/>
              <a:t>6. Ограничение срока жизни пароля</a:t>
            </a:r>
          </a:p>
          <a:p>
            <a:pPr marL="0" indent="109538">
              <a:lnSpc>
                <a:spcPct val="87000"/>
              </a:lnSpc>
              <a:buClrTx/>
              <a:buSz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dirty="0"/>
              <a:t>7. Методы, использующие одноразовые (динамично изменяющиеся) пароли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dirty="0" smtClean="0"/>
              <a:t>Сложность </a:t>
            </a:r>
            <a:r>
              <a:rPr lang="ru-RU" sz="2200" dirty="0"/>
              <a:t>реализации.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dirty="0"/>
              <a:t>Проблемы синхронизации списков паролей.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200" dirty="0"/>
              <a:t>Перехват - методы аутентификации, основанные на одноразовых паролях, также не обеспечивают абсолютной защиты. Например, если злоумышленник имеет возможность подключения к сети и перехватывать передаваемые пакеты, то он может посылать последние как собственные.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9072562" cy="4384675"/>
          </a:xfrm>
          <a:ln/>
        </p:spPr>
        <p:txBody>
          <a:bodyPr tIns="42480"/>
          <a:lstStyle/>
          <a:p>
            <a:pPr marL="431800" indent="-322263">
              <a:lnSpc>
                <a:spcPct val="87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/>
          </a:p>
          <a:p>
            <a:pPr marL="0" indent="109538">
              <a:lnSpc>
                <a:spcPct val="87000"/>
              </a:lnSpc>
              <a:buClrTx/>
              <a:buSz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8. Шифрование списков паролей в АС.</a:t>
            </a:r>
          </a:p>
          <a:p>
            <a:pPr marL="431800" indent="-322263">
              <a:lnSpc>
                <a:spcPct val="87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/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Симметричные криптоалгоритмы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Несимметричные криптоалгоритмы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Однонаправленные функции (необратимые преобразования)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9072562" cy="4384675"/>
          </a:xfrm>
          <a:ln/>
        </p:spPr>
        <p:txBody>
          <a:bodyPr tIns="42480"/>
          <a:lstStyle/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/>
              <a:t>9. Запоминаемость паролей (слабые методы)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/>
              <a:t>Названия домена вперемежку с логином («gooUSERglcom», «UmailruSer»);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/>
              <a:t>Определенная стандартная фраза, которая прикрепляется к домену («passgoogleru», «passhabrahabrru»);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/>
              <a:t>Распространенное слово вперемежку со значащими цифрами и другими знаками («321DR67ag0On», где 32167 – чит, который вызывал 5 черных драконов в Heroes of Might &amp; Magic);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/>
              <a:t>Русские слова в английской раскладке («,k.lj [htyf» — «блюдо хрена»);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/>
              <a:t>Перестановка букв («Мойна и Вир», «twirret»);</a:t>
            </a:r>
          </a:p>
          <a:p>
            <a:pPr marL="863600" lvl="1" indent="-322263">
              <a:lnSpc>
                <a:spcPct val="87000"/>
              </a:lnSpc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18" y="1565259"/>
            <a:ext cx="9072562" cy="5500726"/>
          </a:xfrm>
          <a:ln/>
        </p:spPr>
        <p:txBody>
          <a:bodyPr tIns="42480"/>
          <a:lstStyle/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dirty="0"/>
              <a:t>Запоминаемость паролей (сильные методы)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Произносимость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Используйте в пароле антонимы, синонимы и омонимы и др. в различных комбинациях со знаками препинания и цифрами («молодойстарик18лет», «</a:t>
            </a:r>
            <a:r>
              <a:rPr lang="ru-RU" sz="2200" dirty="0" err="1"/>
              <a:t>svetlo</a:t>
            </a:r>
            <a:r>
              <a:rPr lang="ru-RU" sz="2200" dirty="0"/>
              <a:t>! темный», «</a:t>
            </a:r>
            <a:r>
              <a:rPr lang="ru-RU" sz="2200" dirty="0" err="1"/>
              <a:t>собака=@</a:t>
            </a:r>
            <a:r>
              <a:rPr lang="ru-RU" sz="2200" dirty="0"/>
              <a:t>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Используйте формулы и выражения («12!=12.1», «@</a:t>
            </a:r>
            <a:r>
              <a:rPr lang="ru-RU" sz="2200" dirty="0" err="1"/>
              <a:t>die</a:t>
            </a:r>
            <a:r>
              <a:rPr lang="ru-RU" sz="2200" dirty="0"/>
              <a:t>(‘</a:t>
            </a:r>
            <a:r>
              <a:rPr lang="ru-RU" sz="2200" dirty="0" err="1"/>
              <a:t>hard</a:t>
            </a:r>
            <a:r>
              <a:rPr lang="ru-RU" sz="2200" dirty="0"/>
              <a:t>’)», «</a:t>
            </a:r>
            <a:r>
              <a:rPr lang="ru-RU" sz="2200" dirty="0" err="1"/>
              <a:t>echo</a:t>
            </a:r>
            <a:r>
              <a:rPr lang="ru-RU" sz="2200" dirty="0"/>
              <a:t> $</a:t>
            </a:r>
            <a:r>
              <a:rPr lang="ru-RU" sz="2200" dirty="0" err="1"/>
              <a:t>string</a:t>
            </a:r>
            <a:r>
              <a:rPr lang="ru-RU" sz="2200" dirty="0"/>
              <a:t>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Используйте ненастоящие адреса электронной почты («</a:t>
            </a:r>
            <a:r>
              <a:rPr lang="ru-RU" sz="2200" dirty="0" err="1"/>
              <a:t>Ya.Krevedko@ya.ya</a:t>
            </a:r>
            <a:r>
              <a:rPr lang="ru-RU" sz="2200" dirty="0"/>
              <a:t>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Используйте рифмы в пароле («</a:t>
            </a:r>
            <a:r>
              <a:rPr lang="ru-RU" sz="2200" dirty="0" err="1"/>
              <a:t>google’shmugl</a:t>
            </a:r>
            <a:r>
              <a:rPr lang="ru-RU" sz="2200" dirty="0"/>
              <a:t>», «</a:t>
            </a:r>
            <a:r>
              <a:rPr lang="ru-RU" sz="2200" dirty="0" err="1"/>
              <a:t>HABRa_kadabra</a:t>
            </a:r>
            <a:r>
              <a:rPr lang="ru-RU" sz="2200" dirty="0"/>
              <a:t>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Повторение («http://http://double_pass», «</a:t>
            </a:r>
            <a:r>
              <a:rPr lang="ru-RU" sz="2200" dirty="0" err="1"/>
              <a:t>zloe_zlo</a:t>
            </a:r>
            <a:r>
              <a:rPr lang="ru-RU" sz="2200" dirty="0"/>
              <a:t>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Визуализация («Зомби выели мне мо3г», «</a:t>
            </a:r>
            <a:r>
              <a:rPr lang="ru-RU" sz="2200" dirty="0" err="1"/>
              <a:t>КуКла.Даша.плачет</a:t>
            </a:r>
            <a:r>
              <a:rPr lang="ru-RU" sz="2200" dirty="0"/>
              <a:t>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Преувеличение («25 часов утра», «</a:t>
            </a:r>
            <a:r>
              <a:rPr lang="ru-RU" sz="2200" dirty="0" err="1"/>
              <a:t>Путин’а</a:t>
            </a:r>
            <a:r>
              <a:rPr lang="ru-RU" sz="2200" dirty="0"/>
              <a:t> в мэры!», «почеши МНЕ желудок»);</a:t>
            </a:r>
          </a:p>
          <a:p>
            <a:pPr marL="862013" lvl="1" indent="-322263">
              <a:lnSpc>
                <a:spcPct val="87000"/>
              </a:lnSpc>
              <a:spcAft>
                <a:spcPts val="600"/>
              </a:spcAft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dirty="0"/>
              <a:t>Используйте </a:t>
            </a:r>
            <a:r>
              <a:rPr lang="ru-RU" sz="2200" dirty="0" smtClean="0"/>
              <a:t>мат в </a:t>
            </a:r>
            <a:r>
              <a:rPr lang="ru-RU" sz="2200" dirty="0"/>
              <a:t>паролях (тут упражняйтесь сами);</a:t>
            </a:r>
          </a:p>
          <a:p>
            <a:pPr marL="863600" lvl="1" indent="-322263">
              <a:lnSpc>
                <a:spcPct val="87000"/>
              </a:lnSpc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Модификации схемы «Простой пароль»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9072562" cy="4384675"/>
          </a:xfrm>
          <a:ln/>
        </p:spPr>
        <p:txBody>
          <a:bodyPr tIns="42480"/>
          <a:lstStyle/>
          <a:p>
            <a:pPr marL="0" indent="0">
              <a:lnSpc>
                <a:spcPct val="87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/>
              <a:t>10. Генерирование паролей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/>
              <a:t>Повышение степени не тривиальности пароля</a:t>
            </a:r>
          </a:p>
          <a:p>
            <a:pPr marL="1293813" lvl="2" indent="-2857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/>
              <a:t>Отсутствие словарных слов и частей распространенных паролей в составе пароля;</a:t>
            </a:r>
          </a:p>
          <a:p>
            <a:pPr marL="1293813" lvl="2" indent="-2857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/>
              <a:t>Отсутствие шаблонов при составлении пароля (под шаблоном я понимаю логический алгоритм генерации пароля, например: «Med777ведев», «12@йцу@21» или даже «q1w2e3r4t5»);</a:t>
            </a:r>
          </a:p>
          <a:p>
            <a:pPr marL="1293813" lvl="2" indent="-2857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/>
              <a:t>Стохастические последовательности символов из различных групп (строчные, прописные, цифры, знаки препинания и спец-символы);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/>
              <a:t>Ограничение длины пароля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/>
              <a:t>Затруднение словарного подбора</a:t>
            </a:r>
          </a:p>
          <a:p>
            <a:pPr marL="862013" lvl="1" indent="-322263">
              <a:lnSpc>
                <a:spcPct val="87000"/>
              </a:lnSpc>
              <a:buSzPct val="75000"/>
              <a:buFont typeface="Symbol" charset="2"/>
              <a:buChar char="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/>
              <a:t>Генераторы случайных чисел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Методы взлома парольной защиты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18" y="1779573"/>
            <a:ext cx="9072563" cy="4929222"/>
          </a:xfrm>
          <a:ln/>
        </p:spPr>
        <p:txBody>
          <a:bodyPr/>
          <a:lstStyle/>
          <a:p>
            <a:pPr marL="0" indent="0">
              <a:spcAft>
                <a:spcPts val="60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Подбор пароля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Вероятность подбора пароля уменьшается также при увеличении его длины и времени задержки между разрешенными попытками повторного ввода неправильно введенного пароля. Ожидаемое время раскрытия пароля Т (в днях) можно вычислить на основе следующей приближенной формулы: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                                                           T =(A S) </a:t>
            </a:r>
            <a:r>
              <a:rPr lang="ru-RU" sz="2000" dirty="0" err="1"/>
              <a:t>t</a:t>
            </a:r>
            <a:r>
              <a:rPr lang="ru-RU" sz="2000" dirty="0"/>
              <a:t> / 2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Здесь: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А - число символов в алфавите, используемом для набора - символов пароля;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S - длина пароля в символах, включая пробелы и другие служебные символы;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 err="1"/>
              <a:t>t</a:t>
            </a:r>
            <a:r>
              <a:rPr lang="ru-RU" sz="2000" dirty="0"/>
              <a:t> - время ввода пароля в секундах с учетом времени задержки между разрешенными попытками повторного ввода неправильно введенного пароля.</a:t>
            </a:r>
          </a:p>
          <a:p>
            <a:pPr marL="0" indent="0"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Например, если А=26 символов (учтены только буквы английского алфавита),  </a:t>
            </a:r>
            <a:r>
              <a:rPr lang="ru-RU" sz="2000" dirty="0" err="1"/>
              <a:t>t=</a:t>
            </a:r>
            <a:r>
              <a:rPr lang="ru-RU" sz="2000" dirty="0"/>
              <a:t> 2 секунды, </a:t>
            </a:r>
            <a:r>
              <a:rPr lang="ru-RU" sz="2000" dirty="0" err="1"/>
              <a:t>a</a:t>
            </a:r>
            <a:r>
              <a:rPr lang="ru-RU" sz="2000" dirty="0"/>
              <a:t> S= 6 символов, то ожидаемое время раскрытия Т приблизительно равно одному году.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Методы взлома парольной защиты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18" y="1565259"/>
            <a:ext cx="9072563" cy="5500726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000" dirty="0"/>
              <a:t>Метод логического угадывания. Работает в системах с большим количеством пользователей. Злоумышленник пытается понять вашу логику при составлении пароля (логин+2 символа, логин наоборот, самые распространенные пароли и т.п.) и применяет эту логику ко всем пользователям. Если пользователей много, очень скоро произойдет коллизия и пароль будет угадан;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000" dirty="0"/>
              <a:t> Перебор по словарю. Этот вид атаки применяется, когда база данных с хешированными паролями слита с сервера. Может сочетаться с заменой букв (опечатки) или с подстановкой цифр/слов в начало или конец слова в качестве приставки или суффикса. Также используются словари, набранные в неверной раскладке клавиатуры (русские слова в английской раскладке);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000" dirty="0"/>
              <a:t> Перебор по таблице хешированных паролей. Передовой метод взлома паролей, когда </a:t>
            </a:r>
            <a:r>
              <a:rPr lang="ru-RU" sz="2000" dirty="0" err="1"/>
              <a:t>хеши</a:t>
            </a:r>
            <a:r>
              <a:rPr lang="ru-RU" sz="2000" dirty="0"/>
              <a:t> уже сгенерированы и остается только найти в базе соответствие </a:t>
            </a:r>
            <a:r>
              <a:rPr lang="ru-RU" sz="2000" dirty="0" err="1"/>
              <a:t>хеша</a:t>
            </a:r>
            <a:r>
              <a:rPr lang="ru-RU" sz="2000" dirty="0"/>
              <a:t> паролю. Работает очень быстро даже на слабых машинах и не оставляет никаких шансов владельцам коротких паролей.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000" dirty="0"/>
              <a:t>Другие методы: </a:t>
            </a:r>
            <a:r>
              <a:rPr lang="ru-RU" sz="2000" dirty="0" err="1"/>
              <a:t>социотехника</a:t>
            </a:r>
            <a:r>
              <a:rPr lang="ru-RU" sz="2000" dirty="0"/>
              <a:t> и социальный инжиниринг, использование </a:t>
            </a:r>
            <a:r>
              <a:rPr lang="ru-RU" sz="2000" dirty="0" err="1"/>
              <a:t>keylogger'ов</a:t>
            </a:r>
            <a:r>
              <a:rPr lang="ru-RU" sz="2000" dirty="0"/>
              <a:t>, </a:t>
            </a:r>
            <a:r>
              <a:rPr lang="ru-RU" sz="2000" dirty="0" err="1"/>
              <a:t>снифферов</a:t>
            </a:r>
            <a:r>
              <a:rPr lang="ru-RU" sz="2000" dirty="0"/>
              <a:t>, </a:t>
            </a:r>
            <a:r>
              <a:rPr lang="ru-RU" sz="2000" dirty="0" err="1"/>
              <a:t>троянов</a:t>
            </a:r>
            <a:r>
              <a:rPr lang="ru-RU" sz="2000" dirty="0"/>
              <a:t>, </a:t>
            </a:r>
            <a:r>
              <a:rPr lang="ru-RU" sz="2000" dirty="0" err="1"/>
              <a:t>термоанальный</a:t>
            </a:r>
            <a:r>
              <a:rPr lang="ru-RU" sz="2000" dirty="0"/>
              <a:t> и т.п.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Определения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2663825"/>
            <a:ext cx="9072563" cy="2447925"/>
          </a:xfrm>
          <a:ln/>
        </p:spPr>
        <p:txBody>
          <a:bodyPr tIns="75600"/>
          <a:lstStyle/>
          <a:p>
            <a:pPr marL="0" indent="0">
              <a:lnSpc>
                <a:spcPct val="7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/>
              <a:t> 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363" y="1584325"/>
            <a:ext cx="8928100" cy="5948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135720" rIns="90000" bIns="45000"/>
          <a:lstStyle/>
          <a:p>
            <a:pPr marL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Идентификация в информационных системах </a:t>
            </a:r>
            <a:r>
              <a:rPr lang="ru-RU" sz="2000" dirty="0" smtClean="0">
                <a:solidFill>
                  <a:schemeClr val="tx1"/>
                </a:solidFill>
              </a:rPr>
              <a:t>— присвоение субъектам и объектам идентификатора и / или сравнение идентификатора с перечнем присвоенных идентификаторов. </a:t>
            </a:r>
          </a:p>
          <a:p>
            <a:pPr marL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Аутентификация </a:t>
            </a:r>
            <a:r>
              <a:rPr lang="ru-RU" sz="2000" b="1" dirty="0">
                <a:solidFill>
                  <a:srgbClr val="FF0000"/>
                </a:solidFill>
              </a:rPr>
              <a:t>в информационных системах </a:t>
            </a:r>
            <a:r>
              <a:rPr lang="ru-RU" sz="2000" dirty="0">
                <a:solidFill>
                  <a:schemeClr val="tx1"/>
                </a:solidFill>
              </a:rPr>
              <a:t>- это проверка подлинности идентификации пользователя, процесса, устройства или другого компонента системы (обычно осуществляется перед разрешением доступа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pPr marL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Авторизация</a:t>
            </a:r>
            <a:r>
              <a:rPr lang="ru-RU" sz="2000" b="1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DejaVu Sans" charset="0"/>
                <a:cs typeface="DejaVu Sans" charset="0"/>
              </a:rPr>
              <a:t>- процедура предоставления субъекту определенных прав доступа к ресурсам системы после успешного прохождения им процедуры аутентификации. Для каждого субъекта в системе определяется набор прав, которые он может использовать при обращении к её ресурсам. </a:t>
            </a:r>
            <a:endParaRPr lang="ru-RU" sz="2000" dirty="0" smtClean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 marL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Администрирование</a:t>
            </a:r>
            <a:r>
              <a:rPr lang="ru-RU" sz="2000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DejaVu Sans" charset="0"/>
                <a:cs typeface="DejaVu Sans" charset="0"/>
              </a:rPr>
              <a:t>- процесс управления доступом субъектов к ресурсам системы. Данный процесс включает в себя: </a:t>
            </a:r>
          </a:p>
          <a:p>
            <a:pPr marL="431800" indent="-322263">
              <a:lnSpc>
                <a:spcPct val="7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000" dirty="0">
                <a:solidFill>
                  <a:schemeClr val="tx1"/>
                </a:solidFill>
                <a:ea typeface="DejaVu Sans" charset="0"/>
                <a:cs typeface="DejaVu Sans" charset="0"/>
              </a:rPr>
              <a:t>    - создание идентификатора субъекта (создание учётной записи пользователя) в системе; </a:t>
            </a:r>
          </a:p>
          <a:p>
            <a:pPr marL="431800" indent="-322263">
              <a:lnSpc>
                <a:spcPct val="7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000" dirty="0">
                <a:solidFill>
                  <a:schemeClr val="tx1"/>
                </a:solidFill>
                <a:ea typeface="DejaVu Sans" charset="0"/>
                <a:cs typeface="DejaVu Sans" charset="0"/>
              </a:rPr>
              <a:t>    - управление данными субъекта, используемыми для его  аутентификации (смена пароля, издание сертификата и т. п.); </a:t>
            </a:r>
          </a:p>
          <a:p>
            <a:pPr marL="431800" indent="-322263">
              <a:lnSpc>
                <a:spcPct val="7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000" dirty="0">
                <a:solidFill>
                  <a:schemeClr val="tx1"/>
                </a:solidFill>
                <a:ea typeface="DejaVu Sans" charset="0"/>
                <a:cs typeface="DejaVu Sans" charset="0"/>
              </a:rPr>
              <a:t>    - управление правами доступа субъекта к ресурсам системы. </a:t>
            </a:r>
            <a:endParaRPr lang="ru-RU" sz="2000" dirty="0" smtClean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70000"/>
              </a:lnSpc>
              <a:spcAft>
                <a:spcPts val="1413"/>
              </a:spcAft>
              <a:buClrTx/>
              <a:buSz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000" b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Аудит</a:t>
            </a:r>
            <a:r>
              <a:rPr lang="ru-RU" sz="2000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DejaVu Sans" charset="0"/>
                <a:cs typeface="DejaVu Sans" charset="0"/>
              </a:rPr>
              <a:t>- процесс контроля (мониторинга) доступа субъектов к ресурсам системы, включающий протоколирование действий субъектов при их работе с ресурсами системы в целях обеспечения возможности обнаружения несанкционированных действий. </a:t>
            </a:r>
          </a:p>
          <a:p>
            <a:pPr marL="431800" indent="-322263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Методы взлома парольной защиты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18" y="2351078"/>
            <a:ext cx="9072563" cy="3714776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 dirty="0"/>
              <a:t>Самая распространенная цифра в паролях – 1, встречается в 21% паролей, в то время как остальные цифры присутствуют в 7%-10% случаев;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 dirty="0"/>
              <a:t>24% всех паролей состоят из 6 символов;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 dirty="0"/>
              <a:t>Более 60% всех паролей содержат только строчные символы;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 dirty="0"/>
              <a:t>Самый распространенный пароль в сети: «123456»;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 dirty="0"/>
              <a:t>Существуют программы, способные проверять более миллиона паролей в секунду на процессоре </a:t>
            </a:r>
            <a:r>
              <a:rPr lang="ru-RU" sz="2400" dirty="0" err="1"/>
              <a:t>Pentium</a:t>
            </a:r>
            <a:r>
              <a:rPr lang="ru-RU" sz="2400" dirty="0"/>
              <a:t> 4 с частотой 3ГГц;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496300" cy="720725"/>
          </a:xfrm>
          <a:ln/>
        </p:spPr>
        <p:txBody>
          <a:bodyPr tIns="248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Аутентификация с помощью аппаратных средств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1800225"/>
            <a:ext cx="6191250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496300" cy="720725"/>
          </a:xfrm>
          <a:ln/>
        </p:spPr>
        <p:txBody>
          <a:bodyPr tIns="248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Аутентификация с помощью аппаратных средств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20725" y="1584325"/>
            <a:ext cx="8064500" cy="5522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ea typeface="DejaVu Sans" charset="0"/>
                <a:cs typeface="DejaVu Sans" charset="0"/>
              </a:rPr>
              <a:t>ГЕНЕРАТОРЫ ОДНОРАЗОВЫХ ПАРОЛЕЙ</a:t>
            </a:r>
          </a:p>
          <a:p>
            <a:pPr marL="215900" indent="-214313">
              <a:spcBef>
                <a:spcPts val="1200"/>
              </a:spcBef>
              <a:spcAft>
                <a:spcPts val="1000"/>
              </a:spcAft>
              <a:buClrTx/>
              <a:buSzPct val="45000"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ea typeface="DejaVu Sans" charset="0"/>
                <a:cs typeface="DejaVu Sans" charset="0"/>
              </a:rPr>
              <a:t>СМАРТ КАРТЫ </a:t>
            </a:r>
          </a:p>
          <a:p>
            <a:pPr marL="431800" lvl="1" indent="-214313">
              <a:spcBef>
                <a:spcPts val="1200"/>
              </a:spcBef>
              <a:spcAft>
                <a:spcPts val="1000"/>
              </a:spcAft>
              <a:buClrTx/>
              <a:buSzPct val="45000"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5900" indent="-214313">
              <a:spcBef>
                <a:spcPts val="1200"/>
              </a:spcBef>
              <a:spcAft>
                <a:spcPts val="1000"/>
              </a:spcAft>
              <a:buClrTx/>
              <a:buSzPct val="45000"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ea typeface="DejaVu Sans" charset="0"/>
                <a:cs typeface="DejaVu Sans" charset="0"/>
              </a:rPr>
              <a:t>USB-КЛЮЧИ  </a:t>
            </a:r>
          </a:p>
          <a:p>
            <a:pPr marL="431800" lvl="1" indent="-214313">
              <a:spcBef>
                <a:spcPts val="1200"/>
              </a:spcBef>
              <a:spcAft>
                <a:spcPts val="1000"/>
              </a:spcAft>
              <a:buClrTx/>
              <a:buSzPct val="45000"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5900" indent="-214313">
              <a:spcBef>
                <a:spcPts val="1200"/>
              </a:spcBef>
              <a:spcAft>
                <a:spcPts val="1000"/>
              </a:spcAft>
              <a:buClrTx/>
              <a:buSzPct val="45000"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24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2400">
                <a:solidFill>
                  <a:srgbClr val="000000"/>
                </a:solidFill>
                <a:ea typeface="DejaVu Sans" charset="0"/>
                <a:cs typeface="DejaVu Sans" charset="0"/>
              </a:rPr>
              <a:t>ГИБРИДНЫЕ УСТРОЙСТВА</a:t>
            </a: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10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ru-RU" sz="10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00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000">
                <a:solidFill>
                  <a:srgbClr val="000000"/>
                </a:solidFill>
                <a:ea typeface="DejaVu Sans" charset="0"/>
                <a:cs typeface="DejaVu Sans" charset="0"/>
              </a:rPr>
              <a:t>  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2232025"/>
            <a:ext cx="2016125" cy="1655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138" y="4105275"/>
            <a:ext cx="1968500" cy="2014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064500" cy="720725"/>
          </a:xfrm>
          <a:ln/>
        </p:spPr>
        <p:txBody>
          <a:bodyPr tIns="248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Аутентификация с помощью аппаратных средств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800225"/>
            <a:ext cx="9034462" cy="4752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920037" cy="720725"/>
          </a:xfrm>
          <a:ln/>
        </p:spPr>
        <p:txBody>
          <a:bodyPr tIns="248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Аутентификация с помощью аппаратных средств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239963"/>
            <a:ext cx="9072562" cy="4240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/>
              <a:t>Протоколы аутентификации в сети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6263" y="1735138"/>
            <a:ext cx="9070975" cy="5248275"/>
          </a:xfrm>
          <a:prstGeom prst="rect">
            <a:avLst/>
          </a:prstGeom>
          <a:noFill/>
          <a:ln/>
        </p:spPr>
        <p:txBody>
          <a:bodyPr lIns="0" tIns="17640" rIns="0" bIns="0" anchor="ctr"/>
          <a:lstStyle/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/>
              <a:t>PAP</a:t>
            </a:r>
            <a:r>
              <a:rPr lang="ru-RU" sz="2000" dirty="0"/>
              <a:t> (</a:t>
            </a:r>
            <a:r>
              <a:rPr lang="ru-RU" sz="2000" dirty="0" err="1"/>
              <a:t>Password</a:t>
            </a:r>
            <a:r>
              <a:rPr lang="ru-RU" sz="2000" dirty="0"/>
              <a:t> </a:t>
            </a:r>
            <a:r>
              <a:rPr lang="ru-RU" sz="2000" dirty="0" err="1"/>
              <a:t>Authentication</a:t>
            </a:r>
            <a:r>
              <a:rPr lang="ru-RU" sz="2000" dirty="0"/>
              <a:t> </a:t>
            </a:r>
            <a:r>
              <a:rPr lang="ru-RU" sz="2000" dirty="0" err="1"/>
              <a:t>Protocol</a:t>
            </a:r>
            <a:r>
              <a:rPr lang="ru-RU" sz="2000" dirty="0"/>
              <a:t>) - двусторонний протокол обмена подтверждениями, предназначенный для использования с протоколом PPP. PAP является обычным текстовым паролем, используемым в более ранних системах SLIP.</a:t>
            </a:r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000" dirty="0"/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/>
              <a:t>CHAP</a:t>
            </a:r>
            <a:r>
              <a:rPr lang="ru-RU" sz="2000" dirty="0"/>
              <a:t> (</a:t>
            </a:r>
            <a:r>
              <a:rPr lang="ru-RU" sz="2000" dirty="0" err="1"/>
              <a:t>Challenge</a:t>
            </a:r>
            <a:r>
              <a:rPr lang="ru-RU" sz="2000" dirty="0"/>
              <a:t> </a:t>
            </a:r>
            <a:r>
              <a:rPr lang="ru-RU" sz="2000" dirty="0" err="1"/>
              <a:t>Handshake</a:t>
            </a:r>
            <a:r>
              <a:rPr lang="ru-RU" sz="2000" dirty="0"/>
              <a:t> </a:t>
            </a:r>
            <a:r>
              <a:rPr lang="ru-RU" sz="2000" dirty="0" err="1"/>
              <a:t>Authentication</a:t>
            </a:r>
            <a:r>
              <a:rPr lang="ru-RU" sz="2000" dirty="0"/>
              <a:t> </a:t>
            </a:r>
            <a:r>
              <a:rPr lang="ru-RU" sz="2000" dirty="0" err="1"/>
              <a:t>Protocol</a:t>
            </a:r>
            <a:r>
              <a:rPr lang="ru-RU" sz="2000" dirty="0"/>
              <a:t>) - это трехсторонний протокол обмена подтверждениями, предполагающий лучшую защиту, чем протокол аутентификации PAP (</a:t>
            </a:r>
            <a:r>
              <a:rPr lang="ru-RU" sz="2000" dirty="0" err="1"/>
              <a:t>Password</a:t>
            </a:r>
            <a:r>
              <a:rPr lang="ru-RU" sz="2000" dirty="0"/>
              <a:t> </a:t>
            </a:r>
            <a:r>
              <a:rPr lang="ru-RU" sz="2000" dirty="0" err="1"/>
              <a:t>Authentication</a:t>
            </a:r>
            <a:r>
              <a:rPr lang="ru-RU" sz="2000" dirty="0"/>
              <a:t> </a:t>
            </a:r>
            <a:r>
              <a:rPr lang="ru-RU" sz="2000" dirty="0" err="1"/>
              <a:t>Protocol</a:t>
            </a:r>
            <a:r>
              <a:rPr lang="ru-RU" sz="2000" dirty="0"/>
              <a:t>). </a:t>
            </a:r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000" dirty="0"/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MS-CHAP (MD4) Использует версию </a:t>
            </a:r>
            <a:r>
              <a:rPr lang="ru-RU" sz="2000" dirty="0" err="1"/>
              <a:t>Microsoft</a:t>
            </a:r>
            <a:r>
              <a:rPr lang="ru-RU" sz="2000" dirty="0"/>
              <a:t> протокола.</a:t>
            </a:r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000" dirty="0"/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dirty="0"/>
              <a:t>MS-CHAP-V2 Предоставляет дополнительную возможность для изменения пароля, недоступную с MS-CHAP-V1 или стандартной аутентификацией CHAP.  </a:t>
            </a:r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000" dirty="0"/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000" b="1" dirty="0"/>
              <a:t>ЕАР</a:t>
            </a:r>
            <a:r>
              <a:rPr lang="ru-RU" sz="2000" dirty="0"/>
              <a:t> (</a:t>
            </a:r>
            <a:r>
              <a:rPr lang="ru-RU" sz="2000" dirty="0" err="1"/>
              <a:t>Extensible</a:t>
            </a:r>
            <a:r>
              <a:rPr lang="ru-RU" sz="2000" dirty="0"/>
              <a:t> </a:t>
            </a:r>
            <a:r>
              <a:rPr lang="ru-RU" sz="2000" dirty="0" err="1"/>
              <a:t>Authentication</a:t>
            </a:r>
            <a:r>
              <a:rPr lang="ru-RU" sz="2000" dirty="0"/>
              <a:t> </a:t>
            </a:r>
            <a:r>
              <a:rPr lang="ru-RU" sz="2000" dirty="0" err="1"/>
              <a:t>Protocol</a:t>
            </a:r>
            <a:r>
              <a:rPr lang="ru-RU" sz="2000" dirty="0"/>
              <a:t>) представляет собой расширяемый механизм аутентификации, позволяющий унифицировать процесс проверки подлинности пользователей, предоставляя при этом участникам соединения возможность использования самых разнообразных схем аутентификации.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904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/>
              <a:t>Удаленная аутентификация PAP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41550"/>
            <a:ext cx="5111750" cy="2438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904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/>
              <a:t>Удаленная аутентификация PAP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41550"/>
            <a:ext cx="5111750" cy="2438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3600" y="4406900"/>
            <a:ext cx="7991475" cy="200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4520" rIns="90000" bIns="45000"/>
          <a:lstStyle/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подбор паролей</a:t>
            </a:r>
          </a:p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просмотр паролей в системе</a:t>
            </a:r>
          </a:p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перехват паролей при передачи</a:t>
            </a:r>
          </a:p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пароль можно «подсмотреть» при вводе</a:t>
            </a:r>
          </a:p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человеческий фактор – человек не может запомнить сложные пароли (записывает), диктует открытым способом (по телефону) и т.д.</a:t>
            </a:r>
          </a:p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каждый раз нужно набирать на клавиатуре</a:t>
            </a:r>
          </a:p>
          <a:p>
            <a:pPr>
              <a:lnSpc>
                <a:spcPct val="87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ea typeface="DejaVu Sans" charset="0"/>
                <a:cs typeface="DejaVu Sans" charset="0"/>
              </a:rPr>
              <a:t>нужна предварительная регистрация пользователя в системе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904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/>
              <a:t>Удаленная аутентификация PAP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92388" y="5054600"/>
            <a:ext cx="4248150" cy="920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97560" rIns="90000" bIns="4500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ea typeface="DejaVu Sans" charset="0"/>
                <a:cs typeface="DejaVu Sans" charset="0"/>
              </a:rPr>
              <a:t>SSL, TLS, TTLS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2016125"/>
            <a:ext cx="5400675" cy="2438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4572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Удаленная аутентификация CHAP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5903913"/>
            <a:ext cx="9072562" cy="360362"/>
          </a:xfrm>
          <a:ln/>
        </p:spPr>
        <p:txBody>
          <a:bodyPr tIns="39240"/>
          <a:lstStyle/>
          <a:p>
            <a:pPr marL="0" indent="0">
              <a:lnSpc>
                <a:spcPct val="87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400"/>
              <a:t>Основной недостаток - необходимо хранить пароль на сервере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775" y="1944688"/>
            <a:ext cx="5753100" cy="3446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Определения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1800225"/>
            <a:ext cx="9072562" cy="5184775"/>
          </a:xfrm>
          <a:ln/>
        </p:spPr>
        <p:txBody>
          <a:bodyPr tIns="21240"/>
          <a:lstStyle/>
          <a:p>
            <a:pPr marL="0" indent="109538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b="1" dirty="0" smtClean="0">
                <a:solidFill>
                  <a:srgbClr val="FF0000"/>
                </a:solidFill>
              </a:rPr>
              <a:t>Идентификация </a:t>
            </a:r>
            <a:r>
              <a:rPr lang="ru-RU" sz="2200" b="1" dirty="0">
                <a:solidFill>
                  <a:srgbClr val="FF0000"/>
                </a:solidFill>
              </a:rPr>
              <a:t>в информационных системах </a:t>
            </a:r>
            <a:r>
              <a:rPr lang="ru-RU" sz="2200" dirty="0"/>
              <a:t>— присвоение субъектам и объектам идентификатора и / или сравнение идентификатора с перечнем присвоенных идентификаторов. </a:t>
            </a:r>
          </a:p>
          <a:p>
            <a:pPr marL="0" indent="109538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200" b="1" dirty="0" smtClean="0">
                <a:solidFill>
                  <a:srgbClr val="FF0000"/>
                </a:solidFill>
              </a:rPr>
              <a:t>Аутентификация </a:t>
            </a:r>
            <a:r>
              <a:rPr lang="ru-RU" sz="2200" b="1" dirty="0" smtClean="0">
                <a:solidFill>
                  <a:srgbClr val="FF0000"/>
                </a:solidFill>
              </a:rPr>
              <a:t>в информационных системах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/>
              <a:t>- это проверка подлинности идентификации пользователя, процесса, устройства или другого компонента системы (обычно осуществляется перед разрешением доступа).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207375" cy="720725"/>
          </a:xfrm>
          <a:ln/>
        </p:spPr>
        <p:txBody>
          <a:bodyPr tIns="5904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Удаленная аутентификация MS-CHAP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2246313"/>
            <a:ext cx="5759450" cy="3297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207375" cy="720725"/>
          </a:xfrm>
          <a:ln/>
        </p:spPr>
        <p:txBody>
          <a:bodyPr tIns="59040"/>
          <a:lstStyle/>
          <a:p>
            <a:r>
              <a:rPr lang="ru-RU" dirty="0" smtClean="0">
                <a:solidFill>
                  <a:schemeClr val="tx1"/>
                </a:solidFill>
              </a:rPr>
              <a:t>Аутентификация на базе ЭЦП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470" y="1779573"/>
            <a:ext cx="8143932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Построение безопасного механизма аутентификации при небезопасном соединении. Такой подход позволит аутентифицироваться на сервере, никогда не передавая серверу пароль, ни при регистрации, ни при аутентификации.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Регистрация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1 - Клиент выбирает </a:t>
            </a:r>
            <a:r>
              <a:rPr lang="ru-RU" dirty="0" err="1" smtClean="0">
                <a:solidFill>
                  <a:schemeClr val="tx1"/>
                </a:solidFill>
              </a:rPr>
              <a:t>login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password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2 - На их основе формируется </a:t>
            </a:r>
            <a:r>
              <a:rPr lang="ru-RU" dirty="0" err="1" smtClean="0">
                <a:solidFill>
                  <a:schemeClr val="tx1"/>
                </a:solidFill>
              </a:rPr>
              <a:t>PrivateKey</a:t>
            </a:r>
            <a:r>
              <a:rPr lang="ru-RU" dirty="0" smtClean="0">
                <a:solidFill>
                  <a:schemeClr val="tx1"/>
                </a:solidFill>
              </a:rPr>
              <a:t> = SHA256(</a:t>
            </a:r>
            <a:r>
              <a:rPr lang="ru-RU" dirty="0" err="1" smtClean="0">
                <a:solidFill>
                  <a:schemeClr val="tx1"/>
                </a:solidFill>
              </a:rPr>
              <a:t>login+password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3 - На основе </a:t>
            </a:r>
            <a:r>
              <a:rPr lang="ru-RU" dirty="0" err="1" smtClean="0">
                <a:solidFill>
                  <a:schemeClr val="tx1"/>
                </a:solidFill>
              </a:rPr>
              <a:t>PrivateKey</a:t>
            </a:r>
            <a:r>
              <a:rPr lang="ru-RU" dirty="0" smtClean="0">
                <a:solidFill>
                  <a:schemeClr val="tx1"/>
                </a:solidFill>
              </a:rPr>
              <a:t> формируется </a:t>
            </a:r>
            <a:r>
              <a:rPr lang="ru-RU" dirty="0" err="1" smtClean="0">
                <a:solidFill>
                  <a:schemeClr val="tx1"/>
                </a:solidFill>
              </a:rPr>
              <a:t>PublicKey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4 - </a:t>
            </a:r>
            <a:r>
              <a:rPr lang="ru-RU" dirty="0" err="1" smtClean="0">
                <a:solidFill>
                  <a:schemeClr val="tx1"/>
                </a:solidFill>
              </a:rPr>
              <a:t>Login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PublicKey</a:t>
            </a:r>
            <a:r>
              <a:rPr lang="ru-RU" dirty="0" smtClean="0">
                <a:solidFill>
                  <a:schemeClr val="tx1"/>
                </a:solidFill>
              </a:rPr>
              <a:t> отправляются на сервер и сохраняются в БД.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Аутентификация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1 - Клиент вводит логин и пароль;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2 - На их основе формируется </a:t>
            </a:r>
            <a:r>
              <a:rPr lang="ru-RU" dirty="0" err="1" smtClean="0">
                <a:solidFill>
                  <a:schemeClr val="tx1"/>
                </a:solidFill>
              </a:rPr>
              <a:t>PrivateKey</a:t>
            </a:r>
            <a:r>
              <a:rPr lang="ru-RU" dirty="0" smtClean="0">
                <a:solidFill>
                  <a:schemeClr val="tx1"/>
                </a:solidFill>
              </a:rPr>
              <a:t> = SHA256(</a:t>
            </a:r>
            <a:r>
              <a:rPr lang="ru-RU" dirty="0" err="1" smtClean="0">
                <a:solidFill>
                  <a:schemeClr val="tx1"/>
                </a:solidFill>
              </a:rPr>
              <a:t>login+password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3 - Клиент получает от сервера случайное число(</a:t>
            </a:r>
            <a:r>
              <a:rPr lang="ru-RU" dirty="0" err="1" smtClean="0">
                <a:solidFill>
                  <a:schemeClr val="tx1"/>
                </a:solidFill>
              </a:rPr>
              <a:t>RNDserver</a:t>
            </a:r>
            <a:r>
              <a:rPr lang="ru-RU" dirty="0" smtClean="0">
                <a:solidFill>
                  <a:schemeClr val="tx1"/>
                </a:solidFill>
              </a:rPr>
              <a:t>) и генерирует свое случайное число(</a:t>
            </a:r>
            <a:r>
              <a:rPr lang="ru-RU" dirty="0" err="1" smtClean="0">
                <a:solidFill>
                  <a:schemeClr val="tx1"/>
                </a:solidFill>
              </a:rPr>
              <a:t>RNDclient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4 - С помощью </a:t>
            </a:r>
            <a:r>
              <a:rPr lang="ru-RU" dirty="0" err="1" smtClean="0">
                <a:solidFill>
                  <a:schemeClr val="tx1"/>
                </a:solidFill>
              </a:rPr>
              <a:t>PrivateKey</a:t>
            </a:r>
            <a:r>
              <a:rPr lang="ru-RU" dirty="0" smtClean="0">
                <a:solidFill>
                  <a:schemeClr val="tx1"/>
                </a:solidFill>
              </a:rPr>
              <a:t> клиент формирует ЭЦП </a:t>
            </a:r>
            <a:r>
              <a:rPr lang="ru-RU" dirty="0" err="1" smtClean="0">
                <a:solidFill>
                  <a:schemeClr val="tx1"/>
                </a:solidFill>
              </a:rPr>
              <a:t>Sign</a:t>
            </a:r>
            <a:r>
              <a:rPr lang="ru-RU" dirty="0" smtClean="0">
                <a:solidFill>
                  <a:schemeClr val="tx1"/>
                </a:solidFill>
              </a:rPr>
              <a:t>(SHA256(</a:t>
            </a:r>
            <a:r>
              <a:rPr lang="ru-RU" dirty="0" err="1" smtClean="0">
                <a:solidFill>
                  <a:schemeClr val="tx1"/>
                </a:solidFill>
              </a:rPr>
              <a:t>RNDserver+RNDclient</a:t>
            </a:r>
            <a:r>
              <a:rPr lang="ru-RU" dirty="0" smtClean="0">
                <a:solidFill>
                  <a:schemeClr val="tx1"/>
                </a:solidFill>
              </a:rPr>
              <a:t>)) и отправляет на сервер </a:t>
            </a:r>
            <a:r>
              <a:rPr lang="ru-RU" dirty="0" err="1" smtClean="0">
                <a:solidFill>
                  <a:schemeClr val="tx1"/>
                </a:solidFill>
              </a:rPr>
              <a:t>Login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RNDclient</a:t>
            </a:r>
            <a:r>
              <a:rPr lang="ru-RU" dirty="0" smtClean="0">
                <a:solidFill>
                  <a:schemeClr val="tx1"/>
                </a:solidFill>
              </a:rPr>
              <a:t> и ЭЦП;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5 - Сервер проверяет корректность ЭЦП с помощью </a:t>
            </a:r>
            <a:r>
              <a:rPr lang="ru-RU" dirty="0" err="1" smtClean="0">
                <a:solidFill>
                  <a:schemeClr val="tx1"/>
                </a:solidFill>
              </a:rPr>
              <a:t>PublicKey</a:t>
            </a:r>
            <a:r>
              <a:rPr lang="ru-RU" dirty="0" smtClean="0">
                <a:solidFill>
                  <a:schemeClr val="tx1"/>
                </a:solidFill>
              </a:rPr>
              <a:t> клиента, хранящегося в БД.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207375" cy="720725"/>
          </a:xfrm>
          <a:ln/>
        </p:spPr>
        <p:txBody>
          <a:bodyPr tIns="59040"/>
          <a:lstStyle/>
          <a:p>
            <a:r>
              <a:rPr lang="ru-RU" dirty="0" smtClean="0">
                <a:solidFill>
                  <a:schemeClr val="tx1"/>
                </a:solidFill>
              </a:rPr>
              <a:t>Аутентификация на базе ЭЦП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Digital_Signature_diagram_ru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660" y="1422383"/>
            <a:ext cx="7577156" cy="55512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76263"/>
            <a:ext cx="9072563" cy="720725"/>
          </a:xfrm>
          <a:ln/>
        </p:spPr>
        <p:txBody>
          <a:bodyPr tIns="230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600"/>
              <a:t>Remote Authentication Dial-In User Service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00225"/>
            <a:ext cx="9072562" cy="5256213"/>
          </a:xfrm>
          <a:ln/>
        </p:spPr>
        <p:txBody>
          <a:bodyPr tIns="21240"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sz="2400"/>
              <a:t>«RADIUS  RFC 2865 и RFC 2866 </a:t>
            </a:r>
            <a:r>
              <a:rPr lang="ru-RU" sz="1800"/>
              <a:t>(Password Authentication Protocol, РАР),  (Challenge Handshake Authentication Protocol, CHAP,  MS-CHAP),    (PPP, Point-to-Point Protocol), EAP, PPTP ...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3825"/>
            <a:ext cx="7632700" cy="4546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Kerberos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1655763"/>
            <a:ext cx="7415213" cy="5111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Kerberos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240" y="2192400"/>
            <a:ext cx="9047520" cy="34448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Аутентификация информации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00225"/>
            <a:ext cx="9072562" cy="4384675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    Аутентификация информации заключается в проверке ее действительности. Смысл понятия действительности информации кое-как варьируется в зависимости от условий ее проверки (соответственно, варьируется и перечень задач, которые должны выполняться при аутентификации информации)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/>
          </a:p>
          <a:p>
            <a:pPr marL="430213" indent="-323850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аутентификация информации, которая уже была предварительно аутентифицирована (независимо от того, что под этим понимают);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аутентификация информации, которая еще не была аутентифицирована.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Аутентификация информации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00225"/>
            <a:ext cx="9072562" cy="4384675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1. Чтобы  сохранить доверие к информации, достаточно защитить ее от несанкционированной модификации (подмены), т.е. обеспечить ее целостность. Аутентификация информации при этом сводится к проверке наличия несанкционированных модификаций информации, действительное состояние которой известный. Такую процедуру аутентификации информации называют, по обыкновению, контролем целостности  (информации, данных), а соответствующие методы (технологии, средства, системы и т.п.) — методами (технологиями, средствами, системами и т.п.) контроля целостности (информации, данных).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Аутентификация информации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00225"/>
            <a:ext cx="9072562" cy="4384675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2. Передача сообщений от некоторого отправителя некоторому получателю через, возможно, незащищенный канал связи (необязательно при этом, чтобы сообщения действительно передавалось на какое-то расстояние; достаточно, чтобы сообщение не было раньше времени известным для получателя). Поэтому соответствующие методы (технологии, средства, системы и т.п.) часто обозначают как методы (технологии, средства, системы и т.п.) аутентификации сообщений.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Аутентификация информации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9600"/>
            <a:ext cx="9072562" cy="5176838"/>
          </a:xfrm>
          <a:ln/>
        </p:spPr>
        <p:txBody>
          <a:bodyPr tIns="21240"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/>
              <a:t> когда корреспонденты доверяют друг другу;</a:t>
            </a:r>
          </a:p>
          <a:p>
            <a:pPr marL="862013" lvl="1" indent="-322263"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/>
              <a:t>выявление несанкционированный модифицированных (подмененных) сообщений во время передачи;</a:t>
            </a:r>
          </a:p>
          <a:p>
            <a:pPr marL="862013" lvl="1" indent="-322263"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/>
              <a:t> выявление сфабрикованных во время передачи (фиктивных) сообщений;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/>
              <a:t>когда корреспонденты не доверяют друг другу (не имеют оснований доверять). </a:t>
            </a:r>
          </a:p>
          <a:p>
            <a:pPr marL="862013" lvl="1" indent="-322263"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/>
              <a:t> защита получателя от отказа отправителя от авторства (ренегатства со стороны отправителя)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5904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Подтверждение подлинности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638" y="1728788"/>
            <a:ext cx="6408737" cy="5327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8567737" cy="720725"/>
          </a:xfrm>
          <a:ln/>
        </p:spPr>
        <p:txBody>
          <a:bodyPr tIns="248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Идентификация и аутентификация с помощью ЭЦП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00225"/>
            <a:ext cx="9072562" cy="4384675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/>
              <a:t>Электронно-цифровая подпись может использоваться в качестве средства аутентификации, если она помещена на аппаратные средства типа интеллектуальной карты. Карта представляет серверу подписанный ЭЦП идентификатор или PIN пользователя, сервер проверяет электронно-цифровую подпись и тем самым проводит аутентификацию пользователя.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/>
              <a:t>Если пользователей очень много, то подпись пользователя должна содержать сертификат в соответствии со стандартом Х.509, который использует цифровую подпись доверенного сертификационного центра. Сертификат имеет ограниченный срок действия, указанный в его содержании. Сертификаты могут распространяться по незащищенным каналам связи и храниться в памяти в незащищенном виде.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/>
              <a:t>ЭЦП как средство аутентификации любых цифровых данных.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59040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Подтверждение подлинности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1655763"/>
            <a:ext cx="6335712" cy="4967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46113"/>
            <a:ext cx="7199313" cy="1016000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Выбор технологии аутентификации</a:t>
            </a:r>
            <a:br>
              <a:rPr lang="ru-RU"/>
            </a:br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84313"/>
            <a:ext cx="6048375" cy="4979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Процедура «идентификации»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636713"/>
            <a:ext cx="7261225" cy="5203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«Простой пароль»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4675" y="2527300"/>
            <a:ext cx="9072563" cy="4384675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    Наиболее распространенными простыми и привычными являются методы аутентификации, основанные на паролях – секретных идентификаторах субъектов. Здесь при вводе субъектом своего пароля подсистема аутентификации сравнивает его с паролем, хранящимся в базе эталонных данных. В случае совпадения паролей подсистема аутентификации разрешает доступ к ресурсам АС.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1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«Простой пароль»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9072562" cy="4384675"/>
          </a:xfrm>
          <a:ln/>
        </p:spPr>
        <p:txBody>
          <a:bodyPr tIns="42480"/>
          <a:lstStyle/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подбор паролей</a:t>
            </a:r>
          </a:p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просмотр паролей в системе</a:t>
            </a:r>
          </a:p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перехват паролей при передачи</a:t>
            </a:r>
          </a:p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пароль можно «подсмотреть» при вводе</a:t>
            </a:r>
          </a:p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человеческий фактор – человек не может запомнить сложные пароли (записывает), диктует открытым способом (по телефону) и т.д.</a:t>
            </a:r>
          </a:p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каждый раз нужно набирать на клавиатуре</a:t>
            </a:r>
          </a:p>
          <a:p>
            <a:pPr marL="430213" indent="-323850">
              <a:lnSpc>
                <a:spcPct val="87000"/>
              </a:lnSpc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нужна предварительная регистрация пользователя в системе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2317</Words>
  <Application>Microsoft Office PowerPoint</Application>
  <PresentationFormat>Произвольный</PresentationFormat>
  <Paragraphs>233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Times New Roman</vt:lpstr>
      <vt:lpstr>DejaVu Sans</vt:lpstr>
      <vt:lpstr>StarSymbol</vt:lpstr>
      <vt:lpstr>Wingdings</vt:lpstr>
      <vt:lpstr>Symbol</vt:lpstr>
      <vt:lpstr>Тема Office</vt:lpstr>
      <vt:lpstr>Тема Office</vt:lpstr>
      <vt:lpstr>Лекция 2</vt:lpstr>
      <vt:lpstr>Определения</vt:lpstr>
      <vt:lpstr>Определения</vt:lpstr>
      <vt:lpstr>Подтверждение подлинности</vt:lpstr>
      <vt:lpstr>Подтверждение подлинности</vt:lpstr>
      <vt:lpstr>Выбор технологии аутентификации </vt:lpstr>
      <vt:lpstr>Процедура «идентификации»</vt:lpstr>
      <vt:lpstr>«Простой пароль»</vt:lpstr>
      <vt:lpstr>«Простой пароль»</vt:lpstr>
      <vt:lpstr>Модификации схемы «Простой пароль»</vt:lpstr>
      <vt:lpstr>Модификации схемы «Простой пароль»</vt:lpstr>
      <vt:lpstr>Модификации схемы «Простой пароль»</vt:lpstr>
      <vt:lpstr>Модификации схемы «Простой пароль»</vt:lpstr>
      <vt:lpstr>Модификации схемы «Простой пароль»</vt:lpstr>
      <vt:lpstr>Модификации схемы «Простой пароль»</vt:lpstr>
      <vt:lpstr>Модификации схемы «Простой пароль»</vt:lpstr>
      <vt:lpstr>Модификации схемы «Простой пароль»</vt:lpstr>
      <vt:lpstr>Методы взлома парольной защиты</vt:lpstr>
      <vt:lpstr>Методы взлома парольной защиты</vt:lpstr>
      <vt:lpstr>Методы взлома парольной защиты</vt:lpstr>
      <vt:lpstr>Аутентификация с помощью аппаратных средств</vt:lpstr>
      <vt:lpstr>Аутентификация с помощью аппаратных средств</vt:lpstr>
      <vt:lpstr>Аутентификация с помощью аппаратных средств</vt:lpstr>
      <vt:lpstr>Аутентификация с помощью аппаратных средств</vt:lpstr>
      <vt:lpstr>Протоколы аутентификации в сети</vt:lpstr>
      <vt:lpstr>Удаленная аутентификация PAP</vt:lpstr>
      <vt:lpstr>Удаленная аутентификация PAP</vt:lpstr>
      <vt:lpstr>Удаленная аутентификация PAP</vt:lpstr>
      <vt:lpstr>Удаленная аутентификация CHAP</vt:lpstr>
      <vt:lpstr>Удаленная аутентификация MS-CHAP</vt:lpstr>
      <vt:lpstr>Аутентификация на базе ЭЦП</vt:lpstr>
      <vt:lpstr>Аутентификация на базе ЭЦП</vt:lpstr>
      <vt:lpstr>Remote Authentication Dial-In User Service</vt:lpstr>
      <vt:lpstr>Kerberos</vt:lpstr>
      <vt:lpstr>Kerberos</vt:lpstr>
      <vt:lpstr>Аутентификация информации</vt:lpstr>
      <vt:lpstr>Аутентификация информации</vt:lpstr>
      <vt:lpstr>Аутентификация информации</vt:lpstr>
      <vt:lpstr>Аутентификация информации</vt:lpstr>
      <vt:lpstr>Идентификация и аутентификация с помощью ЭЦП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</dc:title>
  <dc:subject/>
  <dc:creator/>
  <cp:keywords/>
  <dc:description/>
  <cp:lastModifiedBy>Admin</cp:lastModifiedBy>
  <cp:revision>22</cp:revision>
  <cp:lastPrinted>1601-01-01T00:00:00Z</cp:lastPrinted>
  <dcterms:created xsi:type="dcterms:W3CDTF">2014-02-17T07:25:41Z</dcterms:created>
  <dcterms:modified xsi:type="dcterms:W3CDTF">2016-02-10T03:17:35Z</dcterms:modified>
</cp:coreProperties>
</file>